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</p:sldIdLst>
  <p:notesMasterIdLst>
    <p:notesMasterId r:id="rId3"/>
  </p:notesMasterIdLst>
  <p:sldSz cx="14630400" cy="8229600"/>
  <p:notesSz cx="8229600" cy="14630400"/>
  <p:embeddedFontLst>
    <p:embeddedFont>
      <p:font typeface="Alexandria Medium"/>
      <p:regular r:id="rId8"/>
    </p:embeddedFont>
    <p:embeddedFont>
      <p:font typeface="Alexandria Medium"/>
      <p:regular r:id="rId9"/>
    </p:embeddedFont>
    <p:embeddedFont>
      <p:font typeface="Manrope"/>
      <p:regular r:id="rId1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8" Type="http://schemas.openxmlformats.org/officeDocument/2006/relationships/font" Target="fonts/font1.fntdata"/><Relationship Id="rId9" Type="http://schemas.openxmlformats.org/officeDocument/2006/relationships/font" Target="fonts/font2.fntdata"/><Relationship Id="rId10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image" Target="../media/image-1-9.png"/><Relationship Id="rId10" Type="http://schemas.openxmlformats.org/officeDocument/2006/relationships/image" Target="../media/image-1-10.png"/><Relationship Id="rId11" Type="http://schemas.openxmlformats.org/officeDocument/2006/relationships/image" Target="../media/image-1-11.png"/><Relationship Id="rId12" Type="http://schemas.openxmlformats.org/officeDocument/2006/relationships/image" Target="../media/image-1-12.png"/><Relationship Id="rId13" Type="http://schemas.openxmlformats.org/officeDocument/2006/relationships/image" Target="../media/image-1-13.png"/><Relationship Id="rId14" Type="http://schemas.openxmlformats.org/officeDocument/2006/relationships/image" Target="../media/image-1-14.png"/><Relationship Id="rId15" Type="http://schemas.openxmlformats.org/officeDocument/2006/relationships/image" Target="../media/image-1-15.png"/><Relationship Id="rId16" Type="http://schemas.openxmlformats.org/officeDocument/2006/relationships/image" Target="../media/image-1-16.png"/><Relationship Id="rId17" Type="http://schemas.openxmlformats.org/officeDocument/2006/relationships/image" Target="../media/image-1-17.png"/><Relationship Id="rId18" Type="http://schemas.openxmlformats.org/officeDocument/2006/relationships/image" Target="../media/image-1-18.png"/><Relationship Id="rId19" Type="http://schemas.openxmlformats.org/officeDocument/2006/relationships/image" Target="../media/image-1-19.png"/><Relationship Id="rId20" Type="http://schemas.openxmlformats.org/officeDocument/2006/relationships/slideLayout" Target="../slideLayouts/slideLayout2.xml"/><Relationship Id="rId21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36807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6835" y="311825"/>
            <a:ext cx="8350329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Основы долговременного хранения и архивации текстовых ресурсов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396835" y="2608183"/>
            <a:ext cx="8350329" cy="290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В цифровую эпоху текстовые ресурсы составляют основу культурного и делового наследия. Долговременное хранение — это не просто сохранение файлов, а обеспечение их доступности, подлинности и безопасности на протяжении десятилетий.</a:t>
            </a:r>
            <a:endParaRPr lang="en-US" sz="700" dirty="0"/>
          </a:p>
        </p:txBody>
      </p:sp>
      <p:sp>
        <p:nvSpPr>
          <p:cNvPr id="5" name="Text 2"/>
          <p:cNvSpPr/>
          <p:nvPr/>
        </p:nvSpPr>
        <p:spPr>
          <a:xfrm>
            <a:off x="396835" y="3068479"/>
            <a:ext cx="8350329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Основы долговременного хранения и архивации текстовых ресурсов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396835" y="5364837"/>
            <a:ext cx="8350329" cy="290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В цифровую эпоху текстовые ресурсы составляют основу культурного и делового наследия. Долговременное хранение — это не просто сохранение файлов, а обеспечение их доступности, подлинности и безопасности на протяжении десятилетий.</a:t>
            </a:r>
            <a:endParaRPr lang="en-US" sz="700" dirty="0"/>
          </a:p>
        </p:txBody>
      </p:sp>
      <p:sp>
        <p:nvSpPr>
          <p:cNvPr id="7" name="Text 4"/>
          <p:cNvSpPr/>
          <p:nvPr/>
        </p:nvSpPr>
        <p:spPr>
          <a:xfrm>
            <a:off x="396835" y="5825133"/>
            <a:ext cx="76511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Почему долговременное хранение критически важно?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396835" y="6349484"/>
            <a:ext cx="4118491" cy="1046678"/>
          </a:xfrm>
          <a:prstGeom prst="roundRect">
            <a:avLst>
              <a:gd name="adj" fmla="val 6989"/>
            </a:avLst>
          </a:prstGeom>
          <a:solidFill>
            <a:srgbClr val="FFFFFF"/>
          </a:solidFill>
          <a:ln w="15240">
            <a:solidFill>
              <a:srgbClr val="B3D5E4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95" y="6349484"/>
            <a:ext cx="60960" cy="104667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71143" y="6478072"/>
            <a:ext cx="245804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Юридические и финансовые риски</a:t>
            </a:r>
            <a:endParaRPr lang="en-US" sz="1100" dirty="0"/>
          </a:p>
        </p:txBody>
      </p:sp>
      <p:sp>
        <p:nvSpPr>
          <p:cNvPr id="11" name="Text 7"/>
          <p:cNvSpPr/>
          <p:nvPr/>
        </p:nvSpPr>
        <p:spPr>
          <a:xfrm>
            <a:off x="571143" y="6723221"/>
            <a:ext cx="3815596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Потеря документов создаёт серьёзные проблемы: арбитраж, штрафы, потеря доказательной базы, репутационный урон.</a:t>
            </a:r>
            <a:endParaRPr lang="en-US" sz="850" dirty="0"/>
          </a:p>
        </p:txBody>
      </p:sp>
      <p:sp>
        <p:nvSpPr>
          <p:cNvPr id="12" name="Shape 8"/>
          <p:cNvSpPr/>
          <p:nvPr/>
        </p:nvSpPr>
        <p:spPr>
          <a:xfrm>
            <a:off x="4628674" y="6349484"/>
            <a:ext cx="4118491" cy="1046678"/>
          </a:xfrm>
          <a:prstGeom prst="roundRect">
            <a:avLst>
              <a:gd name="adj" fmla="val 6989"/>
            </a:avLst>
          </a:prstGeom>
          <a:solidFill>
            <a:srgbClr val="FFFFFF"/>
          </a:solidFill>
          <a:ln w="15240">
            <a:solidFill>
              <a:srgbClr val="B3D5E4"/>
            </a:solidFill>
            <a:prstDash val="solid"/>
          </a:ln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434" y="6349484"/>
            <a:ext cx="60960" cy="104667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802981" y="6478072"/>
            <a:ext cx="200358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Длительные сроки хранения</a:t>
            </a:r>
            <a:endParaRPr lang="en-US" sz="1100" dirty="0"/>
          </a:p>
        </p:txBody>
      </p:sp>
      <p:sp>
        <p:nvSpPr>
          <p:cNvPr id="15" name="Text 10"/>
          <p:cNvSpPr/>
          <p:nvPr/>
        </p:nvSpPr>
        <p:spPr>
          <a:xfrm>
            <a:off x="4802981" y="6723221"/>
            <a:ext cx="3815596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Трудовые договоры, финансовые отчёты и государственные документы хранятся 75 лет и более — требуется надёжная инфраструктура.</a:t>
            </a:r>
            <a:endParaRPr lang="en-US" sz="850" dirty="0"/>
          </a:p>
        </p:txBody>
      </p:sp>
      <p:sp>
        <p:nvSpPr>
          <p:cNvPr id="16" name="Shape 11"/>
          <p:cNvSpPr/>
          <p:nvPr/>
        </p:nvSpPr>
        <p:spPr>
          <a:xfrm>
            <a:off x="396835" y="7509510"/>
            <a:ext cx="4118491" cy="865227"/>
          </a:xfrm>
          <a:prstGeom prst="roundRect">
            <a:avLst>
              <a:gd name="adj" fmla="val 8455"/>
            </a:avLst>
          </a:prstGeom>
          <a:solidFill>
            <a:srgbClr val="FFFFFF"/>
          </a:solidFill>
          <a:ln w="15240">
            <a:solidFill>
              <a:srgbClr val="B3D5E4"/>
            </a:solidFill>
            <a:prstDash val="solid"/>
          </a:ln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595" y="7509510"/>
            <a:ext cx="60960" cy="865227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71143" y="7638098"/>
            <a:ext cx="184737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Цифровая трансформация</a:t>
            </a:r>
            <a:endParaRPr lang="en-US" sz="1100" dirty="0"/>
          </a:p>
        </p:txBody>
      </p:sp>
      <p:sp>
        <p:nvSpPr>
          <p:cNvPr id="19" name="Text 13"/>
          <p:cNvSpPr/>
          <p:nvPr/>
        </p:nvSpPr>
        <p:spPr>
          <a:xfrm>
            <a:off x="571143" y="7883247"/>
            <a:ext cx="3815596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Рост электронного документооборота требует новых подходов и соответствия современным стандартам и нормативам.</a:t>
            </a:r>
            <a:endParaRPr lang="en-US" sz="850" dirty="0"/>
          </a:p>
        </p:txBody>
      </p:sp>
      <p:sp>
        <p:nvSpPr>
          <p:cNvPr id="20" name="Text 14"/>
          <p:cNvSpPr/>
          <p:nvPr/>
        </p:nvSpPr>
        <p:spPr>
          <a:xfrm>
            <a:off x="396835" y="8544758"/>
            <a:ext cx="78029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Нормативная база: законодательный каркас 2023–2025</a:t>
            </a:r>
            <a:endParaRPr lang="en-US" sz="2200" dirty="0"/>
          </a:p>
        </p:txBody>
      </p:sp>
      <p:sp>
        <p:nvSpPr>
          <p:cNvPr id="21" name="Shape 15"/>
          <p:cNvSpPr/>
          <p:nvPr/>
        </p:nvSpPr>
        <p:spPr>
          <a:xfrm>
            <a:off x="396835" y="9069110"/>
            <a:ext cx="8350329" cy="2628424"/>
          </a:xfrm>
          <a:prstGeom prst="roundRect">
            <a:avLst>
              <a:gd name="adj" fmla="val 6472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22" name="Shape 16"/>
          <p:cNvSpPr/>
          <p:nvPr/>
        </p:nvSpPr>
        <p:spPr>
          <a:xfrm>
            <a:off x="404455" y="9076730"/>
            <a:ext cx="8335089" cy="653296"/>
          </a:xfrm>
          <a:prstGeom prst="roundRect">
            <a:avLst>
              <a:gd name="adj" fmla="val 26040"/>
            </a:avLst>
          </a:prstGeom>
          <a:solidFill>
            <a:srgbClr val="E6F7FF"/>
          </a:solidFill>
          <a:ln/>
        </p:spPr>
      </p:sp>
      <p:sp>
        <p:nvSpPr>
          <p:cNvPr id="23" name="Text 17"/>
          <p:cNvSpPr/>
          <p:nvPr/>
        </p:nvSpPr>
        <p:spPr>
          <a:xfrm>
            <a:off x="517803" y="9190077"/>
            <a:ext cx="163889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Приказ Росархива №77</a:t>
            </a:r>
            <a:endParaRPr lang="en-US" sz="1100" dirty="0"/>
          </a:p>
        </p:txBody>
      </p:sp>
      <p:sp>
        <p:nvSpPr>
          <p:cNvPr id="24" name="Text 18"/>
          <p:cNvSpPr/>
          <p:nvPr/>
        </p:nvSpPr>
        <p:spPr>
          <a:xfrm>
            <a:off x="517803" y="9435227"/>
            <a:ext cx="810839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31.07.2023 — новые правила хранения и комплектования архивов</a:t>
            </a:r>
            <a:endParaRPr lang="en-US" sz="850" dirty="0"/>
          </a:p>
        </p:txBody>
      </p:sp>
      <p:sp>
        <p:nvSpPr>
          <p:cNvPr id="25" name="Shape 19"/>
          <p:cNvSpPr/>
          <p:nvPr/>
        </p:nvSpPr>
        <p:spPr>
          <a:xfrm>
            <a:off x="404455" y="9730026"/>
            <a:ext cx="8335089" cy="653296"/>
          </a:xfrm>
          <a:prstGeom prst="rect">
            <a:avLst/>
          </a:prstGeom>
          <a:solidFill>
            <a:srgbClr val="E6F7FF"/>
          </a:solidFill>
          <a:ln/>
        </p:spPr>
      </p:sp>
      <p:sp>
        <p:nvSpPr>
          <p:cNvPr id="26" name="Shape 20"/>
          <p:cNvSpPr/>
          <p:nvPr/>
        </p:nvSpPr>
        <p:spPr>
          <a:xfrm>
            <a:off x="404455" y="9730026"/>
            <a:ext cx="8335089" cy="15240"/>
          </a:xfrm>
          <a:prstGeom prst="roundRect">
            <a:avLst>
              <a:gd name="adj" fmla="val 1116282"/>
            </a:avLst>
          </a:prstGeom>
          <a:solidFill>
            <a:srgbClr val="B3D5E4"/>
          </a:solidFill>
          <a:ln/>
        </p:spPr>
      </p:sp>
      <p:sp>
        <p:nvSpPr>
          <p:cNvPr id="27" name="Text 21"/>
          <p:cNvSpPr/>
          <p:nvPr/>
        </p:nvSpPr>
        <p:spPr>
          <a:xfrm>
            <a:off x="517803" y="984337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Закон №125-ФЗ</a:t>
            </a:r>
            <a:endParaRPr lang="en-US" sz="1100" dirty="0"/>
          </a:p>
        </p:txBody>
      </p:sp>
      <p:sp>
        <p:nvSpPr>
          <p:cNvPr id="28" name="Text 22"/>
          <p:cNvSpPr/>
          <p:nvPr/>
        </p:nvSpPr>
        <p:spPr>
          <a:xfrm>
            <a:off x="517803" y="10088523"/>
            <a:ext cx="810839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«Об архивном деле» — основополагающий документ</a:t>
            </a:r>
            <a:endParaRPr lang="en-US" sz="850" dirty="0"/>
          </a:p>
        </p:txBody>
      </p:sp>
      <p:sp>
        <p:nvSpPr>
          <p:cNvPr id="29" name="Shape 23"/>
          <p:cNvSpPr/>
          <p:nvPr/>
        </p:nvSpPr>
        <p:spPr>
          <a:xfrm>
            <a:off x="404455" y="10383322"/>
            <a:ext cx="8335089" cy="653296"/>
          </a:xfrm>
          <a:prstGeom prst="rect">
            <a:avLst/>
          </a:prstGeom>
          <a:solidFill>
            <a:srgbClr val="E6F7FF"/>
          </a:solidFill>
          <a:ln/>
        </p:spPr>
      </p:sp>
      <p:sp>
        <p:nvSpPr>
          <p:cNvPr id="30" name="Shape 24"/>
          <p:cNvSpPr/>
          <p:nvPr/>
        </p:nvSpPr>
        <p:spPr>
          <a:xfrm>
            <a:off x="404455" y="10383322"/>
            <a:ext cx="8335089" cy="15240"/>
          </a:xfrm>
          <a:prstGeom prst="roundRect">
            <a:avLst>
              <a:gd name="adj" fmla="val 1116282"/>
            </a:avLst>
          </a:prstGeom>
          <a:solidFill>
            <a:srgbClr val="B3D5E4"/>
          </a:solidFill>
          <a:ln/>
        </p:spPr>
      </p:sp>
      <p:sp>
        <p:nvSpPr>
          <p:cNvPr id="31" name="Text 25"/>
          <p:cNvSpPr/>
          <p:nvPr/>
        </p:nvSpPr>
        <p:spPr>
          <a:xfrm>
            <a:off x="517803" y="1049666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ГОСТ Р 7.0.8-2025</a:t>
            </a:r>
            <a:endParaRPr lang="en-US" sz="1100" dirty="0"/>
          </a:p>
        </p:txBody>
      </p:sp>
      <p:sp>
        <p:nvSpPr>
          <p:cNvPr id="32" name="Text 26"/>
          <p:cNvSpPr/>
          <p:nvPr/>
        </p:nvSpPr>
        <p:spPr>
          <a:xfrm>
            <a:off x="517803" y="10741819"/>
            <a:ext cx="810839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Терминология и стандарты делопроизводства</a:t>
            </a:r>
            <a:endParaRPr lang="en-US" sz="850" dirty="0"/>
          </a:p>
        </p:txBody>
      </p:sp>
      <p:sp>
        <p:nvSpPr>
          <p:cNvPr id="33" name="Shape 27"/>
          <p:cNvSpPr/>
          <p:nvPr/>
        </p:nvSpPr>
        <p:spPr>
          <a:xfrm>
            <a:off x="404455" y="11036618"/>
            <a:ext cx="8335089" cy="653296"/>
          </a:xfrm>
          <a:prstGeom prst="rect">
            <a:avLst/>
          </a:prstGeom>
          <a:solidFill>
            <a:srgbClr val="E6F7FF"/>
          </a:solidFill>
          <a:ln/>
        </p:spPr>
      </p:sp>
      <p:sp>
        <p:nvSpPr>
          <p:cNvPr id="34" name="Shape 28"/>
          <p:cNvSpPr/>
          <p:nvPr/>
        </p:nvSpPr>
        <p:spPr>
          <a:xfrm>
            <a:off x="404455" y="11036618"/>
            <a:ext cx="8335089" cy="15240"/>
          </a:xfrm>
          <a:prstGeom prst="roundRect">
            <a:avLst>
              <a:gd name="adj" fmla="val 1116282"/>
            </a:avLst>
          </a:prstGeom>
          <a:solidFill>
            <a:srgbClr val="B3D5E4"/>
          </a:solidFill>
          <a:ln/>
        </p:spPr>
      </p:sp>
      <p:sp>
        <p:nvSpPr>
          <p:cNvPr id="35" name="Text 29"/>
          <p:cNvSpPr/>
          <p:nvPr/>
        </p:nvSpPr>
        <p:spPr>
          <a:xfrm>
            <a:off x="517803" y="11149965"/>
            <a:ext cx="1439347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Стратегия до 2030 г.</a:t>
            </a:r>
            <a:endParaRPr lang="en-US" sz="1100" dirty="0"/>
          </a:p>
        </p:txBody>
      </p:sp>
      <p:sp>
        <p:nvSpPr>
          <p:cNvPr id="36" name="Text 30"/>
          <p:cNvSpPr/>
          <p:nvPr/>
        </p:nvSpPr>
        <p:spPr>
          <a:xfrm>
            <a:off x="517803" y="11395115"/>
            <a:ext cx="810839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Полный переход на электронные документы в госуправлении</a:t>
            </a:r>
            <a:endParaRPr lang="en-US" sz="850" dirty="0"/>
          </a:p>
        </p:txBody>
      </p:sp>
      <p:sp>
        <p:nvSpPr>
          <p:cNvPr id="37" name="Text 31"/>
          <p:cNvSpPr/>
          <p:nvPr/>
        </p:nvSpPr>
        <p:spPr>
          <a:xfrm>
            <a:off x="396835" y="11825049"/>
            <a:ext cx="8350329" cy="145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0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Результат:</a:t>
            </a:r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Цифровая трансформация уже не выбор, а обязательность. Организации должны приспосабливаться к новым требованиям прямо сейчас.</a:t>
            </a:r>
            <a:endParaRPr lang="en-US" sz="700" dirty="0"/>
          </a:p>
        </p:txBody>
      </p:sp>
      <p:sp>
        <p:nvSpPr>
          <p:cNvPr id="38" name="Text 32"/>
          <p:cNvSpPr/>
          <p:nvPr/>
        </p:nvSpPr>
        <p:spPr>
          <a:xfrm>
            <a:off x="396835" y="12140208"/>
            <a:ext cx="50667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СХЭД — сердце электронного архива</a:t>
            </a:r>
            <a:endParaRPr lang="en-US" sz="2200" dirty="0"/>
          </a:p>
        </p:txBody>
      </p:sp>
      <p:sp>
        <p:nvSpPr>
          <p:cNvPr id="39" name="Text 33"/>
          <p:cNvSpPr/>
          <p:nvPr/>
        </p:nvSpPr>
        <p:spPr>
          <a:xfrm>
            <a:off x="396835" y="12539901"/>
            <a:ext cx="3566041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Система хранения электронных документов (СХЭД)</a:t>
            </a:r>
            <a:endParaRPr lang="en-US" sz="1100" dirty="0"/>
          </a:p>
        </p:txBody>
      </p:sp>
      <p:sp>
        <p:nvSpPr>
          <p:cNvPr id="40" name="Text 34"/>
          <p:cNvSpPr/>
          <p:nvPr/>
        </p:nvSpPr>
        <p:spPr>
          <a:xfrm>
            <a:off x="396835" y="12887087"/>
            <a:ext cx="8350329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Это не просто хранилище — это полностью автоматизированная система управления жизненным циклом документов. Для юридически значимых документов СХЭД является обязательным инструментом.</a:t>
            </a:r>
            <a:endParaRPr lang="en-US" sz="850" dirty="0"/>
          </a:p>
        </p:txBody>
      </p:sp>
      <p:sp>
        <p:nvSpPr>
          <p:cNvPr id="41" name="Text 35"/>
          <p:cNvSpPr/>
          <p:nvPr/>
        </p:nvSpPr>
        <p:spPr>
          <a:xfrm>
            <a:off x="396835" y="13377505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B6E8C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01</a:t>
            </a:r>
            <a:endParaRPr lang="en-US" sz="850" dirty="0"/>
          </a:p>
        </p:txBody>
      </p:sp>
      <p:pic>
        <p:nvPicPr>
          <p:cNvPr id="4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835" y="13554908"/>
            <a:ext cx="4118491" cy="15240"/>
          </a:xfrm>
          <a:prstGeom prst="rect">
            <a:avLst/>
          </a:prstGeom>
        </p:spPr>
      </p:pic>
      <p:sp>
        <p:nvSpPr>
          <p:cNvPr id="43" name="Text 36"/>
          <p:cNvSpPr/>
          <p:nvPr/>
        </p:nvSpPr>
        <p:spPr>
          <a:xfrm>
            <a:off x="396835" y="1364206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Приём и проверка</a:t>
            </a:r>
            <a:endParaRPr lang="en-US" sz="1100" dirty="0"/>
          </a:p>
        </p:txBody>
      </p:sp>
      <p:sp>
        <p:nvSpPr>
          <p:cNvPr id="44" name="Text 37"/>
          <p:cNvSpPr/>
          <p:nvPr/>
        </p:nvSpPr>
        <p:spPr>
          <a:xfrm>
            <a:off x="396835" y="13887212"/>
            <a:ext cx="411849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Валидация документов при поступлении</a:t>
            </a:r>
            <a:endParaRPr lang="en-US" sz="850" dirty="0"/>
          </a:p>
        </p:txBody>
      </p:sp>
      <p:sp>
        <p:nvSpPr>
          <p:cNvPr id="45" name="Text 38"/>
          <p:cNvSpPr/>
          <p:nvPr/>
        </p:nvSpPr>
        <p:spPr>
          <a:xfrm>
            <a:off x="4628674" y="13377505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B6E8C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02</a:t>
            </a:r>
            <a:endParaRPr lang="en-US" sz="850" dirty="0"/>
          </a:p>
        </p:txBody>
      </p:sp>
      <p:pic>
        <p:nvPicPr>
          <p:cNvPr id="4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8674" y="13554908"/>
            <a:ext cx="4118491" cy="15240"/>
          </a:xfrm>
          <a:prstGeom prst="rect">
            <a:avLst/>
          </a:prstGeom>
        </p:spPr>
      </p:pic>
      <p:sp>
        <p:nvSpPr>
          <p:cNvPr id="47" name="Text 39"/>
          <p:cNvSpPr/>
          <p:nvPr/>
        </p:nvSpPr>
        <p:spPr>
          <a:xfrm>
            <a:off x="4628674" y="1364206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Систематизация</a:t>
            </a:r>
            <a:endParaRPr lang="en-US" sz="1100" dirty="0"/>
          </a:p>
        </p:txBody>
      </p:sp>
      <p:sp>
        <p:nvSpPr>
          <p:cNvPr id="48" name="Text 40"/>
          <p:cNvSpPr/>
          <p:nvPr/>
        </p:nvSpPr>
        <p:spPr>
          <a:xfrm>
            <a:off x="4628674" y="13887212"/>
            <a:ext cx="411849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Автоматический учёт и индексирование</a:t>
            </a:r>
            <a:endParaRPr lang="en-US" sz="850" dirty="0"/>
          </a:p>
        </p:txBody>
      </p:sp>
      <p:sp>
        <p:nvSpPr>
          <p:cNvPr id="49" name="Text 41"/>
          <p:cNvSpPr/>
          <p:nvPr/>
        </p:nvSpPr>
        <p:spPr>
          <a:xfrm>
            <a:off x="396835" y="14267021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B6E8C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03</a:t>
            </a:r>
            <a:endParaRPr lang="en-US" sz="850" dirty="0"/>
          </a:p>
        </p:txBody>
      </p:sp>
      <p:pic>
        <p:nvPicPr>
          <p:cNvPr id="5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835" y="14421803"/>
            <a:ext cx="4118491" cy="15240"/>
          </a:xfrm>
          <a:prstGeom prst="rect">
            <a:avLst/>
          </a:prstGeom>
        </p:spPr>
      </p:pic>
      <p:sp>
        <p:nvSpPr>
          <p:cNvPr id="51" name="Text 42"/>
          <p:cNvSpPr/>
          <p:nvPr/>
        </p:nvSpPr>
        <p:spPr>
          <a:xfrm>
            <a:off x="396835" y="1453157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Резервирование</a:t>
            </a:r>
            <a:endParaRPr lang="en-US" sz="1100" dirty="0"/>
          </a:p>
        </p:txBody>
      </p:sp>
      <p:sp>
        <p:nvSpPr>
          <p:cNvPr id="52" name="Text 43"/>
          <p:cNvSpPr/>
          <p:nvPr/>
        </p:nvSpPr>
        <p:spPr>
          <a:xfrm>
            <a:off x="396835" y="14776728"/>
            <a:ext cx="411849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Многоуровневое копирование на разных носителях</a:t>
            </a:r>
            <a:endParaRPr lang="en-US" sz="850" dirty="0"/>
          </a:p>
        </p:txBody>
      </p:sp>
      <p:sp>
        <p:nvSpPr>
          <p:cNvPr id="53" name="Text 44"/>
          <p:cNvSpPr/>
          <p:nvPr/>
        </p:nvSpPr>
        <p:spPr>
          <a:xfrm>
            <a:off x="4628674" y="14267021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B6E8C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04</a:t>
            </a:r>
            <a:endParaRPr lang="en-US" sz="850" dirty="0"/>
          </a:p>
        </p:txBody>
      </p:sp>
      <p:pic>
        <p:nvPicPr>
          <p:cNvPr id="54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8674" y="14421803"/>
            <a:ext cx="4118491" cy="15240"/>
          </a:xfrm>
          <a:prstGeom prst="rect">
            <a:avLst/>
          </a:prstGeom>
        </p:spPr>
      </p:pic>
      <p:sp>
        <p:nvSpPr>
          <p:cNvPr id="55" name="Text 45"/>
          <p:cNvSpPr/>
          <p:nvPr/>
        </p:nvSpPr>
        <p:spPr>
          <a:xfrm>
            <a:off x="4628674" y="1453157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Контроль сроков</a:t>
            </a:r>
            <a:endParaRPr lang="en-US" sz="1100" dirty="0"/>
          </a:p>
        </p:txBody>
      </p:sp>
      <p:sp>
        <p:nvSpPr>
          <p:cNvPr id="56" name="Text 46"/>
          <p:cNvSpPr/>
          <p:nvPr/>
        </p:nvSpPr>
        <p:spPr>
          <a:xfrm>
            <a:off x="4628674" y="14776728"/>
            <a:ext cx="411849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Управление периодом хранения и безопасным уничтожением</a:t>
            </a:r>
            <a:endParaRPr lang="en-US" sz="850" dirty="0"/>
          </a:p>
        </p:txBody>
      </p:sp>
      <p:sp>
        <p:nvSpPr>
          <p:cNvPr id="57" name="Text 47"/>
          <p:cNvSpPr/>
          <p:nvPr/>
        </p:nvSpPr>
        <p:spPr>
          <a:xfrm>
            <a:off x="396835" y="15156537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B6E8C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05</a:t>
            </a:r>
            <a:endParaRPr lang="en-US" sz="850" dirty="0"/>
          </a:p>
        </p:txBody>
      </p:sp>
      <p:pic>
        <p:nvPicPr>
          <p:cNvPr id="58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835" y="15288697"/>
            <a:ext cx="8350329" cy="15240"/>
          </a:xfrm>
          <a:prstGeom prst="rect">
            <a:avLst/>
          </a:prstGeom>
        </p:spPr>
      </p:pic>
      <p:sp>
        <p:nvSpPr>
          <p:cNvPr id="59" name="Text 48"/>
          <p:cNvSpPr/>
          <p:nvPr/>
        </p:nvSpPr>
        <p:spPr>
          <a:xfrm>
            <a:off x="396835" y="1542109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Безопасность</a:t>
            </a:r>
            <a:endParaRPr lang="en-US" sz="1100" dirty="0"/>
          </a:p>
        </p:txBody>
      </p:sp>
      <p:sp>
        <p:nvSpPr>
          <p:cNvPr id="60" name="Text 49"/>
          <p:cNvSpPr/>
          <p:nvPr/>
        </p:nvSpPr>
        <p:spPr>
          <a:xfrm>
            <a:off x="396835" y="15666244"/>
            <a:ext cx="83503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Аутентификация, ЭЦП, защита от несанкционированного доступа</a:t>
            </a:r>
            <a:endParaRPr lang="en-US" sz="850" dirty="0"/>
          </a:p>
        </p:txBody>
      </p:sp>
      <p:sp>
        <p:nvSpPr>
          <p:cNvPr id="61" name="Text 50"/>
          <p:cNvSpPr/>
          <p:nvPr/>
        </p:nvSpPr>
        <p:spPr>
          <a:xfrm>
            <a:off x="396835" y="16102727"/>
            <a:ext cx="49813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Архитектура надёжного хранилища</a:t>
            </a:r>
            <a:endParaRPr lang="en-US" sz="2200" dirty="0"/>
          </a:p>
        </p:txBody>
      </p:sp>
      <p:sp>
        <p:nvSpPr>
          <p:cNvPr id="62" name="Text 51"/>
          <p:cNvSpPr/>
          <p:nvPr/>
        </p:nvSpPr>
        <p:spPr>
          <a:xfrm>
            <a:off x="396835" y="16740426"/>
            <a:ext cx="180867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Физическая безопасность</a:t>
            </a:r>
            <a:endParaRPr lang="en-US" sz="1100" dirty="0"/>
          </a:p>
        </p:txBody>
      </p:sp>
      <p:sp>
        <p:nvSpPr>
          <p:cNvPr id="63" name="Text 52"/>
          <p:cNvSpPr/>
          <p:nvPr/>
        </p:nvSpPr>
        <p:spPr>
          <a:xfrm>
            <a:off x="396835" y="17030938"/>
            <a:ext cx="40368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Резервные копии на разных носителях (HDD, LTO-ленты, облако)</a:t>
            </a:r>
            <a:endParaRPr lang="en-US" sz="850" dirty="0"/>
          </a:p>
        </p:txBody>
      </p:sp>
      <p:sp>
        <p:nvSpPr>
          <p:cNvPr id="64" name="Text 53"/>
          <p:cNvSpPr/>
          <p:nvPr/>
        </p:nvSpPr>
        <p:spPr>
          <a:xfrm>
            <a:off x="396835" y="17252037"/>
            <a:ext cx="40368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Географическое распределение (правило 3-2-1)</a:t>
            </a:r>
            <a:endParaRPr lang="en-US" sz="850" dirty="0"/>
          </a:p>
        </p:txBody>
      </p:sp>
      <p:sp>
        <p:nvSpPr>
          <p:cNvPr id="65" name="Text 54"/>
          <p:cNvSpPr/>
          <p:nvPr/>
        </p:nvSpPr>
        <p:spPr>
          <a:xfrm>
            <a:off x="396835" y="17473136"/>
            <a:ext cx="40368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Защита от магнитных полей, температурных колебаний</a:t>
            </a:r>
            <a:endParaRPr lang="en-US" sz="850" dirty="0"/>
          </a:p>
        </p:txBody>
      </p:sp>
      <p:sp>
        <p:nvSpPr>
          <p:cNvPr id="66" name="Text 55"/>
          <p:cNvSpPr/>
          <p:nvPr/>
        </p:nvSpPr>
        <p:spPr>
          <a:xfrm>
            <a:off x="396835" y="17694235"/>
            <a:ext cx="40368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Регулярная проверка целостности данных</a:t>
            </a:r>
            <a:endParaRPr lang="en-US" sz="850" dirty="0"/>
          </a:p>
        </p:txBody>
      </p:sp>
      <p:sp>
        <p:nvSpPr>
          <p:cNvPr id="67" name="Text 56"/>
          <p:cNvSpPr/>
          <p:nvPr/>
        </p:nvSpPr>
        <p:spPr>
          <a:xfrm>
            <a:off x="4717971" y="16740426"/>
            <a:ext cx="168973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Цифровая безопасность</a:t>
            </a:r>
            <a:endParaRPr lang="en-US" sz="1100" dirty="0"/>
          </a:p>
        </p:txBody>
      </p:sp>
      <p:sp>
        <p:nvSpPr>
          <p:cNvPr id="68" name="Text 57"/>
          <p:cNvSpPr/>
          <p:nvPr/>
        </p:nvSpPr>
        <p:spPr>
          <a:xfrm>
            <a:off x="4717971" y="17030938"/>
            <a:ext cx="40368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Электронная цифровая подпись (ЭЦП)</a:t>
            </a:r>
            <a:endParaRPr lang="en-US" sz="850" dirty="0"/>
          </a:p>
        </p:txBody>
      </p:sp>
      <p:sp>
        <p:nvSpPr>
          <p:cNvPr id="69" name="Text 58"/>
          <p:cNvSpPr/>
          <p:nvPr/>
        </p:nvSpPr>
        <p:spPr>
          <a:xfrm>
            <a:off x="4717971" y="17252037"/>
            <a:ext cx="40368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Контрольные суммы (SHA-256, хеширование)</a:t>
            </a:r>
            <a:endParaRPr lang="en-US" sz="850" dirty="0"/>
          </a:p>
        </p:txBody>
      </p:sp>
      <p:sp>
        <p:nvSpPr>
          <p:cNvPr id="70" name="Text 59"/>
          <p:cNvSpPr/>
          <p:nvPr/>
        </p:nvSpPr>
        <p:spPr>
          <a:xfrm>
            <a:off x="4717971" y="17473136"/>
            <a:ext cx="40368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Контроль доступа и аудит операций</a:t>
            </a:r>
            <a:endParaRPr lang="en-US" sz="850" dirty="0"/>
          </a:p>
        </p:txBody>
      </p:sp>
      <p:sp>
        <p:nvSpPr>
          <p:cNvPr id="71" name="Text 60"/>
          <p:cNvSpPr/>
          <p:nvPr/>
        </p:nvSpPr>
        <p:spPr>
          <a:xfrm>
            <a:off x="4717971" y="17694235"/>
            <a:ext cx="40368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Шифрование передачи и хранения</a:t>
            </a:r>
            <a:endParaRPr lang="en-US" sz="850" dirty="0"/>
          </a:p>
        </p:txBody>
      </p:sp>
      <p:sp>
        <p:nvSpPr>
          <p:cNvPr id="72" name="Shape 61"/>
          <p:cNvSpPr/>
          <p:nvPr/>
        </p:nvSpPr>
        <p:spPr>
          <a:xfrm>
            <a:off x="396835" y="17974985"/>
            <a:ext cx="8350329" cy="481846"/>
          </a:xfrm>
          <a:prstGeom prst="roundRect">
            <a:avLst>
              <a:gd name="adj" fmla="val 35306"/>
            </a:avLst>
          </a:prstGeom>
          <a:solidFill>
            <a:srgbClr val="B3E7FE"/>
          </a:solidFill>
          <a:ln/>
        </p:spPr>
      </p:sp>
      <p:pic>
        <p:nvPicPr>
          <p:cNvPr id="73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0183" y="18147030"/>
            <a:ext cx="141684" cy="113348"/>
          </a:xfrm>
          <a:prstGeom prst="rect">
            <a:avLst/>
          </a:prstGeom>
        </p:spPr>
      </p:pic>
      <p:sp>
        <p:nvSpPr>
          <p:cNvPr id="74" name="Text 62"/>
          <p:cNvSpPr/>
          <p:nvPr/>
        </p:nvSpPr>
        <p:spPr>
          <a:xfrm>
            <a:off x="765215" y="18184535"/>
            <a:ext cx="786860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Надёжность и безопасность — основа долговременного архива</a:t>
            </a:r>
            <a:endParaRPr lang="en-US" sz="850" dirty="0"/>
          </a:p>
        </p:txBody>
      </p:sp>
      <p:sp>
        <p:nvSpPr>
          <p:cNvPr id="75" name="Text 63"/>
          <p:cNvSpPr/>
          <p:nvPr/>
        </p:nvSpPr>
        <p:spPr>
          <a:xfrm>
            <a:off x="396835" y="18694718"/>
            <a:ext cx="68791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Технические вызовы долговременного хранения</a:t>
            </a:r>
            <a:endParaRPr lang="en-US" sz="2200" dirty="0"/>
          </a:p>
        </p:txBody>
      </p:sp>
      <p:sp>
        <p:nvSpPr>
          <p:cNvPr id="76" name="Shape 64"/>
          <p:cNvSpPr/>
          <p:nvPr/>
        </p:nvSpPr>
        <p:spPr>
          <a:xfrm>
            <a:off x="396835" y="19321224"/>
            <a:ext cx="8350329" cy="838676"/>
          </a:xfrm>
          <a:prstGeom prst="roundRect">
            <a:avLst>
              <a:gd name="adj" fmla="val 8722"/>
            </a:avLst>
          </a:prstGeom>
          <a:solidFill>
            <a:srgbClr val="FFFFFF"/>
          </a:solidFill>
          <a:ln/>
        </p:spPr>
      </p:sp>
      <p:pic>
        <p:nvPicPr>
          <p:cNvPr id="77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6835" y="19305984"/>
            <a:ext cx="8350329" cy="60960"/>
          </a:xfrm>
          <a:prstGeom prst="rect">
            <a:avLst/>
          </a:prstGeom>
        </p:spPr>
      </p:pic>
      <p:pic>
        <p:nvPicPr>
          <p:cNvPr id="78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01919" y="19151203"/>
            <a:ext cx="340162" cy="340162"/>
          </a:xfrm>
          <a:prstGeom prst="rect">
            <a:avLst/>
          </a:prstGeom>
        </p:spPr>
      </p:pic>
      <p:sp>
        <p:nvSpPr>
          <p:cNvPr id="79" name="Text 65"/>
          <p:cNvSpPr/>
          <p:nvPr/>
        </p:nvSpPr>
        <p:spPr>
          <a:xfrm>
            <a:off x="4503956" y="19304079"/>
            <a:ext cx="136088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1</a:t>
            </a:r>
            <a:endParaRPr lang="en-US" sz="1050" dirty="0"/>
          </a:p>
        </p:txBody>
      </p:sp>
      <p:sp>
        <p:nvSpPr>
          <p:cNvPr id="80" name="Text 66"/>
          <p:cNvSpPr/>
          <p:nvPr/>
        </p:nvSpPr>
        <p:spPr>
          <a:xfrm>
            <a:off x="525423" y="19672578"/>
            <a:ext cx="165449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Устаревание носителей</a:t>
            </a:r>
            <a:endParaRPr lang="en-US" sz="1100" dirty="0"/>
          </a:p>
        </p:txBody>
      </p:sp>
      <p:sp>
        <p:nvSpPr>
          <p:cNvPr id="81" name="Text 67"/>
          <p:cNvSpPr/>
          <p:nvPr/>
        </p:nvSpPr>
        <p:spPr>
          <a:xfrm>
            <a:off x="525423" y="19917728"/>
            <a:ext cx="809315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Жесткие диски, ленты и оптические диски теряют надёжность через 10–15 лет. Периодическая миграция на новые носители — необходимость.</a:t>
            </a:r>
            <a:endParaRPr lang="en-US" sz="850" dirty="0"/>
          </a:p>
        </p:txBody>
      </p:sp>
      <p:sp>
        <p:nvSpPr>
          <p:cNvPr id="82" name="Shape 68"/>
          <p:cNvSpPr/>
          <p:nvPr/>
        </p:nvSpPr>
        <p:spPr>
          <a:xfrm>
            <a:off x="396835" y="20443269"/>
            <a:ext cx="8350329" cy="838676"/>
          </a:xfrm>
          <a:prstGeom prst="roundRect">
            <a:avLst>
              <a:gd name="adj" fmla="val 8722"/>
            </a:avLst>
          </a:prstGeom>
          <a:solidFill>
            <a:srgbClr val="FFFFFF"/>
          </a:solidFill>
          <a:ln/>
        </p:spPr>
      </p:sp>
      <p:pic>
        <p:nvPicPr>
          <p:cNvPr id="83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6835" y="20428029"/>
            <a:ext cx="8350329" cy="60960"/>
          </a:xfrm>
          <a:prstGeom prst="rect">
            <a:avLst/>
          </a:prstGeom>
        </p:spPr>
      </p:pic>
      <p:pic>
        <p:nvPicPr>
          <p:cNvPr id="84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01919" y="20273248"/>
            <a:ext cx="340162" cy="340162"/>
          </a:xfrm>
          <a:prstGeom prst="rect">
            <a:avLst/>
          </a:prstGeom>
        </p:spPr>
      </p:pic>
      <p:sp>
        <p:nvSpPr>
          <p:cNvPr id="85" name="Text 69"/>
          <p:cNvSpPr/>
          <p:nvPr/>
        </p:nvSpPr>
        <p:spPr>
          <a:xfrm>
            <a:off x="4503956" y="20426124"/>
            <a:ext cx="136088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2</a:t>
            </a:r>
            <a:endParaRPr lang="en-US" sz="1050" dirty="0"/>
          </a:p>
        </p:txBody>
      </p:sp>
      <p:sp>
        <p:nvSpPr>
          <p:cNvPr id="86" name="Text 70"/>
          <p:cNvSpPr/>
          <p:nvPr/>
        </p:nvSpPr>
        <p:spPr>
          <a:xfrm>
            <a:off x="525423" y="20794623"/>
            <a:ext cx="163901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Конвертация форматов</a:t>
            </a:r>
            <a:endParaRPr lang="en-US" sz="1100" dirty="0"/>
          </a:p>
        </p:txBody>
      </p:sp>
      <p:sp>
        <p:nvSpPr>
          <p:cNvPr id="87" name="Text 71"/>
          <p:cNvSpPr/>
          <p:nvPr/>
        </p:nvSpPr>
        <p:spPr>
          <a:xfrm>
            <a:off x="525423" y="21039773"/>
            <a:ext cx="809315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Устаревшие форматы файлов могут стать нечитаемы. Необходим регулярный переход на современные стандарты без потери данных.</a:t>
            </a:r>
            <a:endParaRPr lang="en-US" sz="850" dirty="0"/>
          </a:p>
        </p:txBody>
      </p:sp>
      <p:sp>
        <p:nvSpPr>
          <p:cNvPr id="88" name="Shape 72"/>
          <p:cNvSpPr/>
          <p:nvPr/>
        </p:nvSpPr>
        <p:spPr>
          <a:xfrm>
            <a:off x="396835" y="21565314"/>
            <a:ext cx="8350329" cy="838676"/>
          </a:xfrm>
          <a:prstGeom prst="roundRect">
            <a:avLst>
              <a:gd name="adj" fmla="val 8722"/>
            </a:avLst>
          </a:prstGeom>
          <a:solidFill>
            <a:srgbClr val="FFFFFF"/>
          </a:solidFill>
          <a:ln/>
        </p:spPr>
      </p:sp>
      <p:pic>
        <p:nvPicPr>
          <p:cNvPr id="89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6835" y="21550074"/>
            <a:ext cx="8350329" cy="60960"/>
          </a:xfrm>
          <a:prstGeom prst="rect">
            <a:avLst/>
          </a:prstGeom>
        </p:spPr>
      </p:pic>
      <p:pic>
        <p:nvPicPr>
          <p:cNvPr id="90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01919" y="21395293"/>
            <a:ext cx="340162" cy="340162"/>
          </a:xfrm>
          <a:prstGeom prst="rect">
            <a:avLst/>
          </a:prstGeom>
        </p:spPr>
      </p:pic>
      <p:sp>
        <p:nvSpPr>
          <p:cNvPr id="91" name="Text 73"/>
          <p:cNvSpPr/>
          <p:nvPr/>
        </p:nvSpPr>
        <p:spPr>
          <a:xfrm>
            <a:off x="4503956" y="21548169"/>
            <a:ext cx="136088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3</a:t>
            </a:r>
            <a:endParaRPr lang="en-US" sz="1050" dirty="0"/>
          </a:p>
        </p:txBody>
      </p:sp>
      <p:sp>
        <p:nvSpPr>
          <p:cNvPr id="92" name="Text 74"/>
          <p:cNvSpPr/>
          <p:nvPr/>
        </p:nvSpPr>
        <p:spPr>
          <a:xfrm>
            <a:off x="525423" y="21916668"/>
            <a:ext cx="188785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Аутентичность документов</a:t>
            </a:r>
            <a:endParaRPr lang="en-US" sz="1100" dirty="0"/>
          </a:p>
        </p:txBody>
      </p:sp>
      <p:sp>
        <p:nvSpPr>
          <p:cNvPr id="93" name="Text 75"/>
          <p:cNvSpPr/>
          <p:nvPr/>
        </p:nvSpPr>
        <p:spPr>
          <a:xfrm>
            <a:off x="525423" y="22161818"/>
            <a:ext cx="809315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Необходимо доказать, что документ не был изменён. ЭЦП и хеш-суммы помогают сохранить доказательную базу.</a:t>
            </a:r>
            <a:endParaRPr lang="en-US" sz="850" dirty="0"/>
          </a:p>
        </p:txBody>
      </p:sp>
      <p:sp>
        <p:nvSpPr>
          <p:cNvPr id="94" name="Shape 76"/>
          <p:cNvSpPr/>
          <p:nvPr/>
        </p:nvSpPr>
        <p:spPr>
          <a:xfrm>
            <a:off x="396835" y="22687359"/>
            <a:ext cx="8350329" cy="838676"/>
          </a:xfrm>
          <a:prstGeom prst="roundRect">
            <a:avLst>
              <a:gd name="adj" fmla="val 8722"/>
            </a:avLst>
          </a:prstGeom>
          <a:solidFill>
            <a:srgbClr val="FFFFFF"/>
          </a:solidFill>
          <a:ln/>
        </p:spPr>
      </p:sp>
      <p:pic>
        <p:nvPicPr>
          <p:cNvPr id="95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6835" y="22672119"/>
            <a:ext cx="8350329" cy="60960"/>
          </a:xfrm>
          <a:prstGeom prst="rect">
            <a:avLst/>
          </a:prstGeom>
        </p:spPr>
      </p:pic>
      <p:pic>
        <p:nvPicPr>
          <p:cNvPr id="96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01919" y="22517338"/>
            <a:ext cx="340162" cy="340162"/>
          </a:xfrm>
          <a:prstGeom prst="rect">
            <a:avLst/>
          </a:prstGeom>
        </p:spPr>
      </p:pic>
      <p:sp>
        <p:nvSpPr>
          <p:cNvPr id="97" name="Text 77"/>
          <p:cNvSpPr/>
          <p:nvPr/>
        </p:nvSpPr>
        <p:spPr>
          <a:xfrm>
            <a:off x="4503956" y="22670214"/>
            <a:ext cx="136088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4</a:t>
            </a:r>
            <a:endParaRPr lang="en-US" sz="1050" dirty="0"/>
          </a:p>
        </p:txBody>
      </p:sp>
      <p:sp>
        <p:nvSpPr>
          <p:cNvPr id="98" name="Text 78"/>
          <p:cNvSpPr/>
          <p:nvPr/>
        </p:nvSpPr>
        <p:spPr>
          <a:xfrm>
            <a:off x="525423" y="23038713"/>
            <a:ext cx="208430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Выбор правильных форматов</a:t>
            </a:r>
            <a:endParaRPr lang="en-US" sz="1100" dirty="0"/>
          </a:p>
        </p:txBody>
      </p:sp>
      <p:sp>
        <p:nvSpPr>
          <p:cNvPr id="99" name="Text 79"/>
          <p:cNvSpPr/>
          <p:nvPr/>
        </p:nvSpPr>
        <p:spPr>
          <a:xfrm>
            <a:off x="525423" y="23283863"/>
            <a:ext cx="809315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ISO 19005 (PDF/A) — международный стандарт, который гарантирует долгосрочную читаемость и сохранность содержимого.</a:t>
            </a:r>
            <a:endParaRPr lang="en-US" sz="850" dirty="0"/>
          </a:p>
        </p:txBody>
      </p:sp>
      <p:sp>
        <p:nvSpPr>
          <p:cNvPr id="100" name="Text 80"/>
          <p:cNvSpPr/>
          <p:nvPr/>
        </p:nvSpPr>
        <p:spPr>
          <a:xfrm>
            <a:off x="396835" y="23763923"/>
            <a:ext cx="5214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PDF/A — универсальный язык архива</a:t>
            </a:r>
            <a:endParaRPr lang="en-US" sz="2200" dirty="0"/>
          </a:p>
        </p:txBody>
      </p:sp>
      <p:sp>
        <p:nvSpPr>
          <p:cNvPr id="101" name="Text 81"/>
          <p:cNvSpPr/>
          <p:nvPr/>
        </p:nvSpPr>
        <p:spPr>
          <a:xfrm>
            <a:off x="396835" y="24288274"/>
            <a:ext cx="8350329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PDF/A — это специализированная версия PDF, разработанная специально для долговременного архивирования. Она встраивает все шрифты, запрещает исполняемый код и гарантирует предсказуемую структуру.</a:t>
            </a:r>
            <a:endParaRPr lang="en-US" sz="850" dirty="0"/>
          </a:p>
        </p:txBody>
      </p:sp>
      <p:sp>
        <p:nvSpPr>
          <p:cNvPr id="102" name="Shape 82"/>
          <p:cNvSpPr/>
          <p:nvPr/>
        </p:nvSpPr>
        <p:spPr>
          <a:xfrm>
            <a:off x="524351" y="24710827"/>
            <a:ext cx="15240" cy="1850231"/>
          </a:xfrm>
          <a:prstGeom prst="roundRect">
            <a:avLst>
              <a:gd name="adj" fmla="val 1116282"/>
            </a:avLst>
          </a:prstGeom>
          <a:solidFill>
            <a:srgbClr val="B3D5E4"/>
          </a:solidFill>
          <a:ln/>
        </p:spPr>
      </p:sp>
      <p:sp>
        <p:nvSpPr>
          <p:cNvPr id="103" name="Shape 83"/>
          <p:cNvSpPr/>
          <p:nvPr/>
        </p:nvSpPr>
        <p:spPr>
          <a:xfrm>
            <a:off x="636687" y="24830722"/>
            <a:ext cx="340162" cy="15240"/>
          </a:xfrm>
          <a:prstGeom prst="roundRect">
            <a:avLst>
              <a:gd name="adj" fmla="val 1116282"/>
            </a:avLst>
          </a:prstGeom>
          <a:solidFill>
            <a:srgbClr val="B3D5E4"/>
          </a:solidFill>
          <a:ln/>
        </p:spPr>
      </p:sp>
      <p:sp>
        <p:nvSpPr>
          <p:cNvPr id="104" name="Shape 84"/>
          <p:cNvSpPr/>
          <p:nvPr/>
        </p:nvSpPr>
        <p:spPr>
          <a:xfrm>
            <a:off x="396776" y="24710827"/>
            <a:ext cx="255151" cy="255151"/>
          </a:xfrm>
          <a:prstGeom prst="roundRect">
            <a:avLst>
              <a:gd name="adj" fmla="val 66675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105" name="Text 85"/>
          <p:cNvSpPr/>
          <p:nvPr/>
        </p:nvSpPr>
        <p:spPr>
          <a:xfrm>
            <a:off x="439281" y="24799885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1</a:t>
            </a:r>
            <a:endParaRPr lang="en-US" sz="1300" dirty="0"/>
          </a:p>
        </p:txBody>
      </p:sp>
      <p:sp>
        <p:nvSpPr>
          <p:cNvPr id="106" name="Text 86"/>
          <p:cNvSpPr/>
          <p:nvPr/>
        </p:nvSpPr>
        <p:spPr>
          <a:xfrm>
            <a:off x="1091446" y="2481762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PDF/A-1 (2005)</a:t>
            </a:r>
            <a:endParaRPr lang="en-US" sz="1100" dirty="0"/>
          </a:p>
        </p:txBody>
      </p:sp>
      <p:sp>
        <p:nvSpPr>
          <p:cNvPr id="107" name="Text 87"/>
          <p:cNvSpPr/>
          <p:nvPr/>
        </p:nvSpPr>
        <p:spPr>
          <a:xfrm>
            <a:off x="1091446" y="25062775"/>
            <a:ext cx="765571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ISO 19005-1 — базовый формат архивирования с максимальной совместимостью</a:t>
            </a:r>
            <a:endParaRPr lang="en-US" sz="850" dirty="0"/>
          </a:p>
        </p:txBody>
      </p:sp>
      <p:sp>
        <p:nvSpPr>
          <p:cNvPr id="108" name="Shape 88"/>
          <p:cNvSpPr/>
          <p:nvPr/>
        </p:nvSpPr>
        <p:spPr>
          <a:xfrm>
            <a:off x="636687" y="25523071"/>
            <a:ext cx="340162" cy="15240"/>
          </a:xfrm>
          <a:prstGeom prst="roundRect">
            <a:avLst>
              <a:gd name="adj" fmla="val 1116282"/>
            </a:avLst>
          </a:prstGeom>
          <a:solidFill>
            <a:srgbClr val="B3D5E4"/>
          </a:solidFill>
          <a:ln/>
        </p:spPr>
      </p:sp>
      <p:sp>
        <p:nvSpPr>
          <p:cNvPr id="109" name="Shape 89"/>
          <p:cNvSpPr/>
          <p:nvPr/>
        </p:nvSpPr>
        <p:spPr>
          <a:xfrm>
            <a:off x="396776" y="25403175"/>
            <a:ext cx="255151" cy="255151"/>
          </a:xfrm>
          <a:prstGeom prst="roundRect">
            <a:avLst>
              <a:gd name="adj" fmla="val 66675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110" name="Text 90"/>
          <p:cNvSpPr/>
          <p:nvPr/>
        </p:nvSpPr>
        <p:spPr>
          <a:xfrm>
            <a:off x="439281" y="25492234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2</a:t>
            </a:r>
            <a:endParaRPr lang="en-US" sz="1300" dirty="0"/>
          </a:p>
        </p:txBody>
      </p:sp>
      <p:sp>
        <p:nvSpPr>
          <p:cNvPr id="111" name="Text 91"/>
          <p:cNvSpPr/>
          <p:nvPr/>
        </p:nvSpPr>
        <p:spPr>
          <a:xfrm>
            <a:off x="1091446" y="2550997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PDF/A-2 &amp; 3</a:t>
            </a:r>
            <a:endParaRPr lang="en-US" sz="1100" dirty="0"/>
          </a:p>
        </p:txBody>
      </p:sp>
      <p:sp>
        <p:nvSpPr>
          <p:cNvPr id="112" name="Text 92"/>
          <p:cNvSpPr/>
          <p:nvPr/>
        </p:nvSpPr>
        <p:spPr>
          <a:xfrm>
            <a:off x="1091446" y="25755124"/>
            <a:ext cx="765571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Поддержка новых функций, встроенные файлы и расширенные возможности</a:t>
            </a:r>
            <a:endParaRPr lang="en-US" sz="850" dirty="0"/>
          </a:p>
        </p:txBody>
      </p:sp>
      <p:sp>
        <p:nvSpPr>
          <p:cNvPr id="113" name="Shape 93"/>
          <p:cNvSpPr/>
          <p:nvPr/>
        </p:nvSpPr>
        <p:spPr>
          <a:xfrm>
            <a:off x="636687" y="26215419"/>
            <a:ext cx="340162" cy="15240"/>
          </a:xfrm>
          <a:prstGeom prst="roundRect">
            <a:avLst>
              <a:gd name="adj" fmla="val 1116282"/>
            </a:avLst>
          </a:prstGeom>
          <a:solidFill>
            <a:srgbClr val="B3D5E4"/>
          </a:solidFill>
          <a:ln/>
        </p:spPr>
      </p:sp>
      <p:sp>
        <p:nvSpPr>
          <p:cNvPr id="114" name="Shape 94"/>
          <p:cNvSpPr/>
          <p:nvPr/>
        </p:nvSpPr>
        <p:spPr>
          <a:xfrm>
            <a:off x="396776" y="26095523"/>
            <a:ext cx="255151" cy="255151"/>
          </a:xfrm>
          <a:prstGeom prst="roundRect">
            <a:avLst>
              <a:gd name="adj" fmla="val 66675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115" name="Text 95"/>
          <p:cNvSpPr/>
          <p:nvPr/>
        </p:nvSpPr>
        <p:spPr>
          <a:xfrm>
            <a:off x="439281" y="26184582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3</a:t>
            </a:r>
            <a:endParaRPr lang="en-US" sz="1300" dirty="0"/>
          </a:p>
        </p:txBody>
      </p:sp>
      <p:sp>
        <p:nvSpPr>
          <p:cNvPr id="116" name="Text 96"/>
          <p:cNvSpPr/>
          <p:nvPr/>
        </p:nvSpPr>
        <p:spPr>
          <a:xfrm>
            <a:off x="1091446" y="2620232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PDF/A-4 (2020)</a:t>
            </a:r>
            <a:endParaRPr lang="en-US" sz="1100" dirty="0"/>
          </a:p>
        </p:txBody>
      </p:sp>
      <p:sp>
        <p:nvSpPr>
          <p:cNvPr id="117" name="Text 97"/>
          <p:cNvSpPr/>
          <p:nvPr/>
        </p:nvSpPr>
        <p:spPr>
          <a:xfrm>
            <a:off x="1091446" y="26447472"/>
            <a:ext cx="765571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Современный стандарт с поддержкой новых технологий и трансформации</a:t>
            </a:r>
            <a:endParaRPr lang="en-US" sz="850" dirty="0"/>
          </a:p>
        </p:txBody>
      </p:sp>
      <p:sp>
        <p:nvSpPr>
          <p:cNvPr id="118" name="Shape 98"/>
          <p:cNvSpPr/>
          <p:nvPr/>
        </p:nvSpPr>
        <p:spPr>
          <a:xfrm>
            <a:off x="396835" y="26688574"/>
            <a:ext cx="8350329" cy="663297"/>
          </a:xfrm>
          <a:prstGeom prst="roundRect">
            <a:avLst>
              <a:gd name="adj" fmla="val 25648"/>
            </a:avLst>
          </a:prstGeom>
          <a:solidFill>
            <a:srgbClr val="B3E7FE"/>
          </a:solidFill>
          <a:ln/>
        </p:spPr>
      </p:sp>
      <p:pic>
        <p:nvPicPr>
          <p:cNvPr id="119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0183" y="26860619"/>
            <a:ext cx="141684" cy="113348"/>
          </a:xfrm>
          <a:prstGeom prst="rect">
            <a:avLst/>
          </a:prstGeom>
        </p:spPr>
      </p:pic>
      <p:sp>
        <p:nvSpPr>
          <p:cNvPr id="120" name="Text 99"/>
          <p:cNvSpPr/>
          <p:nvPr/>
        </p:nvSpPr>
        <p:spPr>
          <a:xfrm>
            <a:off x="765215" y="26898124"/>
            <a:ext cx="7868603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Почему PDF/A?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Гарантия сохранения визуального и текстового содержимого без потерь, независимо от операционной системы и програ́ммного обеспечения.</a:t>
            </a:r>
            <a:endParaRPr lang="en-US" sz="850" dirty="0"/>
          </a:p>
        </p:txBody>
      </p:sp>
      <p:sp>
        <p:nvSpPr>
          <p:cNvPr id="121" name="Text 100"/>
          <p:cNvSpPr/>
          <p:nvPr/>
        </p:nvSpPr>
        <p:spPr>
          <a:xfrm>
            <a:off x="396835" y="27589758"/>
            <a:ext cx="72468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Практическая реализация долговременного архива</a:t>
            </a:r>
            <a:endParaRPr lang="en-US" sz="2200" dirty="0"/>
          </a:p>
        </p:txBody>
      </p:sp>
      <p:sp>
        <p:nvSpPr>
          <p:cNvPr id="122" name="Shape 101"/>
          <p:cNvSpPr/>
          <p:nvPr/>
        </p:nvSpPr>
        <p:spPr>
          <a:xfrm>
            <a:off x="396835" y="28046243"/>
            <a:ext cx="255151" cy="255151"/>
          </a:xfrm>
          <a:prstGeom prst="roundRect">
            <a:avLst>
              <a:gd name="adj" fmla="val 66675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123" name="Text 102"/>
          <p:cNvSpPr/>
          <p:nvPr/>
        </p:nvSpPr>
        <p:spPr>
          <a:xfrm>
            <a:off x="439341" y="28135302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1</a:t>
            </a:r>
            <a:endParaRPr lang="en-US" sz="1300" dirty="0"/>
          </a:p>
        </p:txBody>
      </p:sp>
      <p:sp>
        <p:nvSpPr>
          <p:cNvPr id="124" name="Text 103"/>
          <p:cNvSpPr/>
          <p:nvPr/>
        </p:nvSpPr>
        <p:spPr>
          <a:xfrm>
            <a:off x="765334" y="28153042"/>
            <a:ext cx="192809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Классификация документов</a:t>
            </a:r>
            <a:endParaRPr lang="en-US" sz="1100" dirty="0"/>
          </a:p>
        </p:txBody>
      </p:sp>
      <p:sp>
        <p:nvSpPr>
          <p:cNvPr id="125" name="Text 104"/>
          <p:cNvSpPr/>
          <p:nvPr/>
        </p:nvSpPr>
        <p:spPr>
          <a:xfrm>
            <a:off x="765334" y="28398192"/>
            <a:ext cx="798183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Разделите на категории: постоянного хранения, долговременного (25–75 лет) и временного. Каждой присвойте свой регламент.</a:t>
            </a:r>
            <a:endParaRPr lang="en-US" sz="850" dirty="0"/>
          </a:p>
        </p:txBody>
      </p:sp>
      <p:sp>
        <p:nvSpPr>
          <p:cNvPr id="126" name="Shape 105"/>
          <p:cNvSpPr/>
          <p:nvPr/>
        </p:nvSpPr>
        <p:spPr>
          <a:xfrm>
            <a:off x="396835" y="28738592"/>
            <a:ext cx="255151" cy="255151"/>
          </a:xfrm>
          <a:prstGeom prst="roundRect">
            <a:avLst>
              <a:gd name="adj" fmla="val 66675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127" name="Text 106"/>
          <p:cNvSpPr/>
          <p:nvPr/>
        </p:nvSpPr>
        <p:spPr>
          <a:xfrm>
            <a:off x="439341" y="28827651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2</a:t>
            </a:r>
            <a:endParaRPr lang="en-US" sz="1300" dirty="0"/>
          </a:p>
        </p:txBody>
      </p:sp>
      <p:sp>
        <p:nvSpPr>
          <p:cNvPr id="128" name="Text 107"/>
          <p:cNvSpPr/>
          <p:nvPr/>
        </p:nvSpPr>
        <p:spPr>
          <a:xfrm>
            <a:off x="765334" y="28845391"/>
            <a:ext cx="1810107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Двойное резервирование</a:t>
            </a:r>
            <a:endParaRPr lang="en-US" sz="1100" dirty="0"/>
          </a:p>
        </p:txBody>
      </p:sp>
      <p:sp>
        <p:nvSpPr>
          <p:cNvPr id="129" name="Text 108"/>
          <p:cNvSpPr/>
          <p:nvPr/>
        </p:nvSpPr>
        <p:spPr>
          <a:xfrm>
            <a:off x="765334" y="29090541"/>
            <a:ext cx="798183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Храните в двух экземплярах на разных физических носителях в разных местах (правило 3-2-1).</a:t>
            </a:r>
            <a:endParaRPr lang="en-US" sz="850" dirty="0"/>
          </a:p>
        </p:txBody>
      </p:sp>
      <p:sp>
        <p:nvSpPr>
          <p:cNvPr id="130" name="Shape 109"/>
          <p:cNvSpPr/>
          <p:nvPr/>
        </p:nvSpPr>
        <p:spPr>
          <a:xfrm>
            <a:off x="396835" y="29430940"/>
            <a:ext cx="255151" cy="255151"/>
          </a:xfrm>
          <a:prstGeom prst="roundRect">
            <a:avLst>
              <a:gd name="adj" fmla="val 66675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131" name="Text 110"/>
          <p:cNvSpPr/>
          <p:nvPr/>
        </p:nvSpPr>
        <p:spPr>
          <a:xfrm>
            <a:off x="439341" y="29519999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3</a:t>
            </a:r>
            <a:endParaRPr lang="en-US" sz="1300" dirty="0"/>
          </a:p>
        </p:txBody>
      </p:sp>
      <p:sp>
        <p:nvSpPr>
          <p:cNvPr id="132" name="Text 111"/>
          <p:cNvSpPr/>
          <p:nvPr/>
        </p:nvSpPr>
        <p:spPr>
          <a:xfrm>
            <a:off x="765334" y="29537739"/>
            <a:ext cx="1487567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Регулярная проверка</a:t>
            </a:r>
            <a:endParaRPr lang="en-US" sz="1100" dirty="0"/>
          </a:p>
        </p:txBody>
      </p:sp>
      <p:sp>
        <p:nvSpPr>
          <p:cNvPr id="133" name="Text 112"/>
          <p:cNvSpPr/>
          <p:nvPr/>
        </p:nvSpPr>
        <p:spPr>
          <a:xfrm>
            <a:off x="765334" y="29782889"/>
            <a:ext cx="798183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Еженедельное или ежемесячное тестирование читаемости, проверка контрольных сумм и целостности данных.</a:t>
            </a:r>
            <a:endParaRPr lang="en-US" sz="850" dirty="0"/>
          </a:p>
        </p:txBody>
      </p:sp>
      <p:sp>
        <p:nvSpPr>
          <p:cNvPr id="134" name="Shape 113"/>
          <p:cNvSpPr/>
          <p:nvPr/>
        </p:nvSpPr>
        <p:spPr>
          <a:xfrm>
            <a:off x="396835" y="30123289"/>
            <a:ext cx="255151" cy="255151"/>
          </a:xfrm>
          <a:prstGeom prst="roundRect">
            <a:avLst>
              <a:gd name="adj" fmla="val 66675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135" name="Text 114"/>
          <p:cNvSpPr/>
          <p:nvPr/>
        </p:nvSpPr>
        <p:spPr>
          <a:xfrm>
            <a:off x="439341" y="30212348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4</a:t>
            </a:r>
            <a:endParaRPr lang="en-US" sz="1300" dirty="0"/>
          </a:p>
        </p:txBody>
      </p:sp>
      <p:sp>
        <p:nvSpPr>
          <p:cNvPr id="136" name="Text 115"/>
          <p:cNvSpPr/>
          <p:nvPr/>
        </p:nvSpPr>
        <p:spPr>
          <a:xfrm>
            <a:off x="765334" y="30230088"/>
            <a:ext cx="1842016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Актуализация нормативов</a:t>
            </a:r>
            <a:endParaRPr lang="en-US" sz="1100" dirty="0"/>
          </a:p>
        </p:txBody>
      </p:sp>
      <p:sp>
        <p:nvSpPr>
          <p:cNvPr id="137" name="Text 116"/>
          <p:cNvSpPr/>
          <p:nvPr/>
        </p:nvSpPr>
        <p:spPr>
          <a:xfrm>
            <a:off x="765334" y="30475238"/>
            <a:ext cx="798183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Следите за новыми требованиями (Приказ 77, ГОСТ) и своевременно обновляйте внутренние регламенты и процедуры.</a:t>
            </a:r>
            <a:endParaRPr lang="en-US" sz="850" dirty="0"/>
          </a:p>
        </p:txBody>
      </p:sp>
      <p:sp>
        <p:nvSpPr>
          <p:cNvPr id="138" name="Shape 117"/>
          <p:cNvSpPr/>
          <p:nvPr/>
        </p:nvSpPr>
        <p:spPr>
          <a:xfrm>
            <a:off x="396835" y="30815637"/>
            <a:ext cx="255151" cy="255151"/>
          </a:xfrm>
          <a:prstGeom prst="roundRect">
            <a:avLst>
              <a:gd name="adj" fmla="val 66675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139" name="Text 118"/>
          <p:cNvSpPr/>
          <p:nvPr/>
        </p:nvSpPr>
        <p:spPr>
          <a:xfrm>
            <a:off x="439341" y="30904696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5</a:t>
            </a:r>
            <a:endParaRPr lang="en-US" sz="1300" dirty="0"/>
          </a:p>
        </p:txBody>
      </p:sp>
      <p:sp>
        <p:nvSpPr>
          <p:cNvPr id="140" name="Text 119"/>
          <p:cNvSpPr/>
          <p:nvPr/>
        </p:nvSpPr>
        <p:spPr>
          <a:xfrm>
            <a:off x="765334" y="30922436"/>
            <a:ext cx="150828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Обучение и контроль</a:t>
            </a:r>
            <a:endParaRPr lang="en-US" sz="1100" dirty="0"/>
          </a:p>
        </p:txBody>
      </p:sp>
      <p:sp>
        <p:nvSpPr>
          <p:cNvPr id="141" name="Text 120"/>
          <p:cNvSpPr/>
          <p:nvPr/>
        </p:nvSpPr>
        <p:spPr>
          <a:xfrm>
            <a:off x="765334" y="31167586"/>
            <a:ext cx="798183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Обучите сотрудников, установите контроль доступа, ведите аудит. Один невнимательный клик — и данные могут быть потеряны.</a:t>
            </a:r>
            <a:endParaRPr lang="en-US" sz="850" dirty="0"/>
          </a:p>
        </p:txBody>
      </p:sp>
      <p:sp>
        <p:nvSpPr>
          <p:cNvPr id="142" name="Text 121"/>
          <p:cNvSpPr/>
          <p:nvPr/>
        </p:nvSpPr>
        <p:spPr>
          <a:xfrm>
            <a:off x="396835" y="31519058"/>
            <a:ext cx="36967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Тренды и кейсы 2025 года</a:t>
            </a:r>
            <a:endParaRPr lang="en-US" sz="2200" dirty="0"/>
          </a:p>
        </p:txBody>
      </p:sp>
      <p:sp>
        <p:nvSpPr>
          <p:cNvPr id="143" name="Text 122"/>
          <p:cNvSpPr/>
          <p:nvPr/>
        </p:nvSpPr>
        <p:spPr>
          <a:xfrm>
            <a:off x="396835" y="3215675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Рыночные решения</a:t>
            </a:r>
            <a:endParaRPr lang="en-US" sz="1100" dirty="0"/>
          </a:p>
        </p:txBody>
      </p:sp>
      <p:sp>
        <p:nvSpPr>
          <p:cNvPr id="144" name="Text 123"/>
          <p:cNvSpPr/>
          <p:nvPr/>
        </p:nvSpPr>
        <p:spPr>
          <a:xfrm>
            <a:off x="396835" y="32447270"/>
            <a:ext cx="403681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Directum: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платформа «Долговременный архив» для крупных корпораций и госструктур</a:t>
            </a:r>
            <a:endParaRPr lang="en-US" sz="850" dirty="0"/>
          </a:p>
        </p:txBody>
      </p:sp>
      <p:sp>
        <p:nvSpPr>
          <p:cNvPr id="145" name="Text 124"/>
          <p:cNvSpPr/>
          <p:nvPr/>
        </p:nvSpPr>
        <p:spPr>
          <a:xfrm>
            <a:off x="396835" y="32849820"/>
            <a:ext cx="403681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Облачные сервисы (AWS S3, Azure, Яндекс.Облако) с функциями долговременного хранения</a:t>
            </a:r>
            <a:endParaRPr lang="en-US" sz="850" dirty="0"/>
          </a:p>
        </p:txBody>
      </p:sp>
      <p:sp>
        <p:nvSpPr>
          <p:cNvPr id="146" name="Text 125"/>
          <p:cNvSpPr/>
          <p:nvPr/>
        </p:nvSpPr>
        <p:spPr>
          <a:xfrm>
            <a:off x="396835" y="33252370"/>
            <a:ext cx="40368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Интеграция СХЭД с системами ЭДО (Е-Счёт, 1С)</a:t>
            </a:r>
            <a:endParaRPr lang="en-US" sz="850" dirty="0"/>
          </a:p>
        </p:txBody>
      </p:sp>
      <p:sp>
        <p:nvSpPr>
          <p:cNvPr id="147" name="Text 126"/>
          <p:cNvSpPr/>
          <p:nvPr/>
        </p:nvSpPr>
        <p:spPr>
          <a:xfrm>
            <a:off x="4717971" y="32156757"/>
            <a:ext cx="1715572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Масштабные изменения</a:t>
            </a:r>
            <a:endParaRPr lang="en-US" sz="1100" dirty="0"/>
          </a:p>
        </p:txBody>
      </p:sp>
      <p:sp>
        <p:nvSpPr>
          <p:cNvPr id="148" name="Text 127"/>
          <p:cNvSpPr/>
          <p:nvPr/>
        </p:nvSpPr>
        <p:spPr>
          <a:xfrm>
            <a:off x="4717971" y="32447270"/>
            <a:ext cx="40368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Ускорение внедрения СХЭД в госструктурах после Приказа 77</a:t>
            </a:r>
            <a:endParaRPr lang="en-US" sz="850" dirty="0"/>
          </a:p>
        </p:txBody>
      </p:sp>
      <p:sp>
        <p:nvSpPr>
          <p:cNvPr id="149" name="Text 128"/>
          <p:cNvSpPr/>
          <p:nvPr/>
        </p:nvSpPr>
        <p:spPr>
          <a:xfrm>
            <a:off x="4717971" y="32668369"/>
            <a:ext cx="40368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Переход на полный электронный документооборот к 2030 году</a:t>
            </a:r>
            <a:endParaRPr lang="en-US" sz="850" dirty="0"/>
          </a:p>
        </p:txBody>
      </p:sp>
      <p:sp>
        <p:nvSpPr>
          <p:cNvPr id="150" name="Text 129"/>
          <p:cNvSpPr/>
          <p:nvPr/>
        </p:nvSpPr>
        <p:spPr>
          <a:xfrm>
            <a:off x="4717971" y="32889468"/>
            <a:ext cx="40368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ИИ для автоматизации экспертизы ценности и управления сроками</a:t>
            </a:r>
            <a:endParaRPr lang="en-US" sz="850" dirty="0"/>
          </a:p>
        </p:txBody>
      </p:sp>
      <p:sp>
        <p:nvSpPr>
          <p:cNvPr id="151" name="Text 130"/>
          <p:cNvSpPr/>
          <p:nvPr/>
        </p:nvSpPr>
        <p:spPr>
          <a:xfrm>
            <a:off x="396835" y="33643491"/>
            <a:ext cx="72762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Долговременное хранение — инвестиция в будущее</a:t>
            </a:r>
            <a:endParaRPr lang="en-US" sz="2200" dirty="0"/>
          </a:p>
        </p:txBody>
      </p:sp>
      <p:sp>
        <p:nvSpPr>
          <p:cNvPr id="152" name="Shape 131"/>
          <p:cNvSpPr/>
          <p:nvPr/>
        </p:nvSpPr>
        <p:spPr>
          <a:xfrm>
            <a:off x="396835" y="34099976"/>
            <a:ext cx="4118491" cy="849987"/>
          </a:xfrm>
          <a:prstGeom prst="roundRect">
            <a:avLst>
              <a:gd name="adj" fmla="val 32023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153" name="Text 132"/>
          <p:cNvSpPr/>
          <p:nvPr/>
        </p:nvSpPr>
        <p:spPr>
          <a:xfrm>
            <a:off x="517803" y="34288809"/>
            <a:ext cx="1643420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Стратегия, а не техника</a:t>
            </a:r>
            <a:endParaRPr lang="en-US" sz="1100" dirty="0"/>
          </a:p>
        </p:txBody>
      </p:sp>
      <p:sp>
        <p:nvSpPr>
          <p:cNvPr id="154" name="Text 133"/>
          <p:cNvSpPr/>
          <p:nvPr/>
        </p:nvSpPr>
        <p:spPr>
          <a:xfrm>
            <a:off x="517803" y="34533959"/>
            <a:ext cx="3876556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Долговременное хранение — это системный подход, где каждый элемент взаимосвязан: нормативы, технологии, люди и процессы.</a:t>
            </a:r>
            <a:endParaRPr lang="en-US" sz="850" dirty="0"/>
          </a:p>
        </p:txBody>
      </p:sp>
      <p:sp>
        <p:nvSpPr>
          <p:cNvPr id="155" name="Shape 134"/>
          <p:cNvSpPr/>
          <p:nvPr/>
        </p:nvSpPr>
        <p:spPr>
          <a:xfrm>
            <a:off x="4628674" y="34099976"/>
            <a:ext cx="4118491" cy="849987"/>
          </a:xfrm>
          <a:prstGeom prst="roundRect">
            <a:avLst>
              <a:gd name="adj" fmla="val 32023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156" name="Text 135"/>
          <p:cNvSpPr/>
          <p:nvPr/>
        </p:nvSpPr>
        <p:spPr>
          <a:xfrm>
            <a:off x="4749641" y="34288809"/>
            <a:ext cx="161734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Соблюдайте стандарты</a:t>
            </a:r>
            <a:endParaRPr lang="en-US" sz="1100" dirty="0"/>
          </a:p>
        </p:txBody>
      </p:sp>
      <p:sp>
        <p:nvSpPr>
          <p:cNvPr id="157" name="Text 136"/>
          <p:cNvSpPr/>
          <p:nvPr/>
        </p:nvSpPr>
        <p:spPr>
          <a:xfrm>
            <a:off x="4749641" y="34533959"/>
            <a:ext cx="3876556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СХЭД, PDF/A, ГОСТ, ЭЦП — это не бюрократия, это гарантия того, что ваши данные выживут десятилетия.</a:t>
            </a:r>
            <a:endParaRPr lang="en-US" sz="850" dirty="0"/>
          </a:p>
        </p:txBody>
      </p:sp>
      <p:sp>
        <p:nvSpPr>
          <p:cNvPr id="158" name="Shape 137"/>
          <p:cNvSpPr/>
          <p:nvPr/>
        </p:nvSpPr>
        <p:spPr>
          <a:xfrm>
            <a:off x="396835" y="35063311"/>
            <a:ext cx="8350329" cy="668536"/>
          </a:xfrm>
          <a:prstGeom prst="roundRect">
            <a:avLst>
              <a:gd name="adj" fmla="val 40715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159" name="Text 138"/>
          <p:cNvSpPr/>
          <p:nvPr/>
        </p:nvSpPr>
        <p:spPr>
          <a:xfrm>
            <a:off x="517803" y="35252144"/>
            <a:ext cx="158436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Инвестируйте в людей</a:t>
            </a:r>
            <a:endParaRPr lang="en-US" sz="1100" dirty="0"/>
          </a:p>
        </p:txBody>
      </p:sp>
      <p:sp>
        <p:nvSpPr>
          <p:cNvPr id="160" name="Text 139"/>
          <p:cNvSpPr/>
          <p:nvPr/>
        </p:nvSpPr>
        <p:spPr>
          <a:xfrm>
            <a:off x="517803" y="35497294"/>
            <a:ext cx="810839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Обучение команды, чёткие процедуры и регулярный контроль — вот что превращает архив из кладбища данных в живую систему.</a:t>
            </a:r>
            <a:endParaRPr lang="en-US" sz="850" dirty="0"/>
          </a:p>
        </p:txBody>
      </p:sp>
      <p:sp>
        <p:nvSpPr>
          <p:cNvPr id="161" name="Shape 140"/>
          <p:cNvSpPr/>
          <p:nvPr/>
        </p:nvSpPr>
        <p:spPr>
          <a:xfrm>
            <a:off x="396835" y="35916051"/>
            <a:ext cx="8350329" cy="21788"/>
          </a:xfrm>
          <a:prstGeom prst="rect">
            <a:avLst/>
          </a:prstGeom>
          <a:solidFill>
            <a:srgbClr val="5B6E8C">
              <a:alpha val="50000"/>
            </a:srgbClr>
          </a:solidFill>
          <a:ln/>
        </p:spPr>
      </p:sp>
      <p:sp>
        <p:nvSpPr>
          <p:cNvPr id="162" name="Text 141"/>
          <p:cNvSpPr/>
          <p:nvPr/>
        </p:nvSpPr>
        <p:spPr>
          <a:xfrm>
            <a:off x="396835" y="36133207"/>
            <a:ext cx="8350329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Заключение: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Долговременное хранение — не просто сохранение, а обеспечение юридической безопасности, эффективности и культурного наследия. Внедряйте СХЭД, следите за нормативами, инвестируйте в обучение — и ваш архив будет работать на вас надёжно и эффективно.</a:t>
            </a:r>
            <a:endParaRPr lang="en-US" sz="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Slide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2025-11-04T06:17:36Z</dcterms:created>
  <dcterms:modified xsi:type="dcterms:W3CDTF">2025-11-04T06:17:36Z</dcterms:modified>
</cp:coreProperties>
</file>